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84" r:id="rId5"/>
    <p:sldId id="304" r:id="rId6"/>
    <p:sldId id="279" r:id="rId7"/>
    <p:sldId id="280" r:id="rId8"/>
    <p:sldId id="281" r:id="rId9"/>
    <p:sldId id="288" r:id="rId10"/>
    <p:sldId id="306" r:id="rId11"/>
    <p:sldId id="290" r:id="rId12"/>
    <p:sldId id="287" r:id="rId13"/>
    <p:sldId id="286" r:id="rId14"/>
    <p:sldId id="294" r:id="rId15"/>
    <p:sldId id="295" r:id="rId16"/>
    <p:sldId id="292" r:id="rId17"/>
    <p:sldId id="291" r:id="rId18"/>
    <p:sldId id="300" r:id="rId19"/>
    <p:sldId id="299" r:id="rId20"/>
    <p:sldId id="298" r:id="rId21"/>
    <p:sldId id="297" r:id="rId22"/>
    <p:sldId id="296" r:id="rId23"/>
    <p:sldId id="301" r:id="rId24"/>
    <p:sldId id="302" r:id="rId25"/>
    <p:sldId id="3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DD580-631E-46E6-ADE8-3F643ACA384B}" v="2126" dt="2023-12-05T01:36:14.299"/>
    <p1510:client id="{233EEDB9-0D9D-416A-8499-C648754C9AC7}" v="47" dt="2023-12-05T16:43:05.272"/>
    <p1510:client id="{345C6462-4D39-4989-9836-5680FD80846B}" v="1398" dt="2023-12-04T20:50:19.961"/>
    <p1510:client id="{50FAEACF-1E4F-4A9A-A144-B39290C9DFC4}" v="506" dt="2023-12-05T18:13:57.639"/>
    <p1510:client id="{88F2B63E-0781-482F-87A3-08B28CD3F124}" v="205" dt="2023-12-05T19:34:02.748"/>
    <p1510:client id="{BC9D00A5-5362-4B37-A972-FE62EA65E9BE}" v="5" dt="2023-12-05T19:10:25.448"/>
    <p1510:client id="{C3209500-6019-4BA4-8AA7-24ECC0698F01}" v="725" dt="2023-12-05T04:40:11.283"/>
    <p1510:client id="{D58ADC96-27C0-4E7A-BEB3-F0B91BE5E1F4}" v="219" dt="2023-12-05T16:30:48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17:38:45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19526 13970 16383 0 0,'5'0'0'0'0,"5"0"0"0"0,5 0 0 0 0,5 0 0 0 0,3 0 0 0 0,1 0 0 0 0,2 0 0 0 0,1 0 0 0 0,-1 0 0 0 0,0 0 0 0 0,0 0 0 0 0,0 0 0 0 0,-1 0 0 0 0,0 0 0 0 0,1 0 0 0 0,-1 0 0 0 0,0 0 0 0 0,0 0 0 0 0,0 0 0 0 0,0 0 0 0 0,1 0 0 0 0,-1 0 0 0 0,0 0 0 0 0,0 0 0 0 0,0 0 0 0 0,0 0 0 0 0,1 0 0 0 0,-1 0 0 0 0,0 0 0 0 0,0 0 0 0 0,-4 4 0 0 0,-6 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17:38:45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20081 13573 16383 0 0,'4'0'0'0'0,"2"4"0"0"0,4 2 0 0 0,4 0 0 0 0,0 2 0 0 0,2 1 0 0 0,3-2 0 0 0,2 3 0 0 0,1-1 0 0 0,2-1 0 0 0,-3 1 0 0 0,-1 0 0 0 0,0-2 0 0 0,-3 3 0 0 0,0-2 0 0 0,-3 4 0 0 0,13 7 0 0 0,2 5 0 0 0,1-1 0 0 0,-1 3 0 0 0,-1 3 0 0 0,-6-1 0 0 0,-5 0 0 0 0,-7 0 0 0 0,-4-1 0 0 0,-4-1 0 0 0,-2-1 0 0 0,-5-4 0 0 0,-2-1 0 0 0,-4-5 0 0 0,0 0 0 0 0,-3-3 0 0 0,2 1 0 0 0,-2-1 0 0 0,-3-4 0 0 0,2 2 0 0 0,-2-1 0 0 0,-1-2 0 0 0,2 2 0 0 0,-1 0 0 0 0,-1-3 0 0 0,2 3 0 0 0,0 0 0 0 0,-3-2 0 0 0,4 2 0 0 0,-2 0 0 0 0,-1-2 0 0 0,2 3 0 0 0,0-1 0 0 0,-2-2 0 0 0,2 2 0 0 0,-1 0 0 0 0,-1-2 0 0 0,2 2 0 0 0,0 0 0 0 0,-2-2 0 0 0,2 2 0 0 0,4 4 0 0 0,4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83EE-AB59-FDF2-AD36-C9D3499B1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AF9BC-7393-9684-98E8-C8C7506EE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7EA10-DEA3-3BA0-F5D9-C1CBEC1A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DC89-1686-C42A-3498-22AC92B4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A55D4-191A-8B3C-B7E4-C4FE3963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2390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4EBB-2A82-0CF9-AE13-BCBCD9D4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206B8-98E0-5930-E0B8-BC30321DF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3DF7A-A0B1-BA3D-9E9C-7555D04A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51F56-DC5E-80D6-C613-B4605F39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1CDBA-3EC7-B3CA-3767-9894D32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04197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DB38E3-AAD4-42FD-AD8A-0153FF7E1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88929-1E76-30BE-2527-D81FB7063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063A1-3A3F-5D90-5240-3B361FBF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AC945-539E-B163-F89A-48D75FE4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7FAB4-B092-BA7A-0CF7-6D46FCED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05929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A260-DBE0-3C99-5569-F06E3068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0763C-08A0-0C90-C05B-4DBB52BD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82682-6EB9-2F34-14F5-A2DA4943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37055-AF40-812C-2C02-8EB67982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E060-245C-2E74-8E84-5BE341BC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31076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C247-E39F-D4AC-49FF-F2AC11FB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2D162-A9D9-4F2C-BE90-C165D3ACE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D6A2-6E01-0A73-1D4B-336FF3AA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1E0FF-DC1E-9ED0-8FB5-9892D228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782EE-9DBC-5001-9724-11AAE45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56087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B227-3A13-78ED-FF0B-128BDD99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EEE26-90B3-7F6B-E20F-B677246CE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A46B6-5EC2-7E0A-13A0-B71629B25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03681-0E88-7550-B4E4-8EF4A187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3C998-F82D-E978-77AD-C4B5AB04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79DBD-26F9-9618-5C80-E3BCFF3B8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806739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67B0-0184-A22C-EA38-92D0B3F4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0FAEF-68A2-F843-BF09-F52DCD8FF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FDFB0-32C6-02DF-CEF8-54C36E9AE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DE589E-D296-0CF7-B7C1-5DD97DF79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A5249-884F-2C27-D508-04E30750F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6C64E-2BA4-0F5F-56FD-BB6976AAC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B0BEE-0591-D4C6-37B9-BED01020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A120E-5AF7-301D-40FA-B96716F5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3633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78A7-6A67-BBD5-2B45-A98B3B74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9828A-43F1-45E5-4DB5-E85385C7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6CEDC-B66E-3CE4-5124-F2DC2784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B626-1DFB-20B8-ED9E-A2FC52EF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8434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0C328-47DD-85DD-44EF-0E51A66FB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E960-C37C-4853-0AD5-A84B691E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6CC6B-4DE1-CE7A-9180-C4396D85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0937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1CBD-E17E-0F06-D0A9-A6A29F42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D4A2-A941-79EC-376B-88569A9C8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D5480-EEF0-E957-35F8-9DE47072D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DAF12-153F-9359-644D-DD5FFF20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EFF93-47B5-7673-1AA8-1517D40C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B7D3E-1E85-4E15-8508-2DC5DE10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964462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B451-B539-E917-8513-731958A9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44C77-CCC9-A78D-3639-B38B1BE872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B1445-663B-2ECA-1C1E-87F6BA063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28770-46D7-61F6-8CD4-67949C55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829EF-3D7F-B1F7-D573-FD2F403D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F0550-2BD0-9326-CACF-D55FEA12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80327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B37C3-1093-BAC1-01D0-B51CCD83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4F32F-7529-C24A-E2F8-D5015A9B2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8774-E643-DAA3-F9C6-B1DA1E68B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80CBB-18C4-48F8-9152-615FD181D4B2}" type="datetimeFigureOut">
              <a:rPr lang="en-CA" smtClean="0"/>
              <a:t>2024-12-12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DE8AE-0BC1-0EC8-4242-7695128B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CF62-3607-1973-C717-E21A62EE0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E7AE7-E80E-49D7-817D-461888E29E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507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50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205EA8-25B5-BE95-B555-523512D47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3951" y="2799221"/>
            <a:ext cx="5760846" cy="767498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tx2"/>
                </a:solidFill>
                <a:latin typeface="Calibri"/>
                <a:cs typeface="Calibri"/>
              </a:rPr>
              <a:t>IoT Final Project Presentation</a:t>
            </a:r>
            <a:endParaRPr lang="en-US" sz="3600">
              <a:solidFill>
                <a:schemeClr val="tx2"/>
              </a:solidFill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3CA8F-8570-BE43-318E-10C88BC6F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3951" y="3657152"/>
            <a:ext cx="5760846" cy="682079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CA" sz="5200" dirty="0" err="1">
                <a:solidFill>
                  <a:schemeClr val="tx2"/>
                </a:solidFill>
                <a:latin typeface="Calibri Light"/>
                <a:cs typeface="Calibri Light"/>
              </a:rPr>
              <a:t>Djamankulov</a:t>
            </a:r>
            <a:r>
              <a:rPr lang="en-CA" sz="5200" dirty="0">
                <a:solidFill>
                  <a:schemeClr val="tx2"/>
                </a:solidFill>
                <a:latin typeface="Calibri Light"/>
                <a:cs typeface="Calibri Light"/>
              </a:rPr>
              <a:t> Alihan</a:t>
            </a:r>
            <a:br>
              <a:rPr lang="en-CA" sz="5200" dirty="0">
                <a:solidFill>
                  <a:schemeClr val="tx2"/>
                </a:solidFill>
                <a:latin typeface="Calibri Light"/>
                <a:cs typeface="Calibri Light"/>
              </a:rPr>
            </a:br>
            <a:r>
              <a:rPr lang="en-CA" sz="5200" dirty="0">
                <a:solidFill>
                  <a:schemeClr val="tx2"/>
                </a:solidFill>
                <a:latin typeface="Calibri Light"/>
                <a:cs typeface="Calibri Light"/>
              </a:rPr>
              <a:t>Mai Quang Vinh</a:t>
            </a: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9FD3-C011-4303-F8B4-2182EB8E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0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2:</a:t>
            </a:r>
            <a:r>
              <a:rPr lang="en-CA" sz="2800">
                <a:ea typeface="Calibri Light"/>
                <a:cs typeface="Calibri Light"/>
              </a:rPr>
              <a:t> </a:t>
            </a:r>
            <a:r>
              <a:rPr lang="en-CA" sz="2800">
                <a:latin typeface="Calibri"/>
                <a:ea typeface="Calibri"/>
                <a:cs typeface="Calibri"/>
              </a:rPr>
              <a:t>Tasks &amp; Role of each member</a:t>
            </a:r>
            <a:endParaRPr lang="en-CA" sz="28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493" y="2444185"/>
            <a:ext cx="8889309" cy="4154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endParaRPr lang="en-CA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Ali:</a:t>
            </a:r>
            <a:endParaRPr lang="en-US" sz="2000" dirty="0">
              <a:ea typeface="Calibri"/>
              <a:cs typeface="Calibri"/>
            </a:endParaRPr>
          </a:p>
          <a:p>
            <a:pPr>
              <a:buFont typeface="Arial"/>
            </a:pPr>
            <a:r>
              <a:rPr lang="en-CA" sz="2000" dirty="0">
                <a:ea typeface="Calibri"/>
                <a:cs typeface="Calibri"/>
              </a:rPr>
              <a:t>Research about mailer package, </a:t>
            </a:r>
            <a:r>
              <a:rPr lang="en-CA" sz="2000" dirty="0" err="1">
                <a:ea typeface="Calibri"/>
                <a:cs typeface="Calibri"/>
              </a:rPr>
              <a:t>stmp</a:t>
            </a:r>
            <a:r>
              <a:rPr lang="en-CA" sz="2000" dirty="0">
                <a:ea typeface="Calibri"/>
                <a:cs typeface="Calibri"/>
              </a:rPr>
              <a:t>, </a:t>
            </a:r>
            <a:r>
              <a:rPr lang="en-CA" sz="2000" dirty="0" err="1">
                <a:ea typeface="Calibri"/>
                <a:cs typeface="Calibri"/>
              </a:rPr>
              <a:t>imaplib</a:t>
            </a:r>
            <a:r>
              <a:rPr lang="en-CA" sz="2000" dirty="0">
                <a:ea typeface="Calibri"/>
                <a:cs typeface="Calibri"/>
              </a:rPr>
              <a:t> protocol clients</a:t>
            </a:r>
            <a:endParaRPr lang="en-US" sz="2000" dirty="0">
              <a:ea typeface="Calibri"/>
              <a:cs typeface="Calibri"/>
            </a:endParaRPr>
          </a:p>
          <a:p>
            <a:pPr>
              <a:buFont typeface="Arial"/>
            </a:pPr>
            <a:r>
              <a:rPr lang="en-CA" sz="2000" dirty="0">
                <a:ea typeface="Calibri"/>
                <a:cs typeface="Calibri"/>
              </a:rPr>
              <a:t>Develop and set up mailing logic with mailer.py class</a:t>
            </a:r>
            <a:endParaRPr lang="en-US" sz="2000" dirty="0">
              <a:ea typeface="Calibri"/>
              <a:cs typeface="Calibri"/>
            </a:endParaRPr>
          </a:p>
          <a:p>
            <a:pPr>
              <a:buFont typeface="Arial"/>
            </a:pPr>
            <a:r>
              <a:rPr lang="en-CA" sz="2000" dirty="0">
                <a:ea typeface="Calibri"/>
                <a:cs typeface="Calibri"/>
              </a:rPr>
              <a:t>Develop </a:t>
            </a:r>
            <a:r>
              <a:rPr lang="en-CA" sz="2000" dirty="0" err="1">
                <a:ea typeface="Calibri"/>
                <a:cs typeface="Calibri"/>
              </a:rPr>
              <a:t>send_mail</a:t>
            </a:r>
            <a:r>
              <a:rPr lang="en-CA" sz="2000" dirty="0">
                <a:ea typeface="Calibri"/>
                <a:cs typeface="Calibri"/>
              </a:rPr>
              <a:t> route for sending messages to mail</a:t>
            </a:r>
            <a:endParaRPr lang="en-CA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E1B24-49DE-0BB8-C651-B012E9FF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2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2:</a:t>
            </a:r>
            <a:r>
              <a:rPr lang="en-CA" sz="2800">
                <a:ea typeface="Calibri Light"/>
                <a:cs typeface="Calibri Light"/>
              </a:rPr>
              <a:t> </a:t>
            </a:r>
            <a:r>
              <a:rPr lang="en-CA" sz="2800">
                <a:latin typeface="Calibri"/>
                <a:ea typeface="Calibri"/>
                <a:cs typeface="Calibri"/>
              </a:rPr>
              <a:t>Tasks &amp; Role of each member (cont.)</a:t>
            </a:r>
            <a:endParaRPr lang="en-CA" sz="2800">
              <a:ea typeface="Calibri Light"/>
              <a:cs typeface="Calibri Light"/>
            </a:endParaRPr>
          </a:p>
        </p:txBody>
      </p:sp>
      <p:pic>
        <p:nvPicPr>
          <p:cNvPr id="4" name="2023-12-04 21-33-5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70E1CE9-60EE-17F5-DCE4-C81C764BC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9525" y="3058345"/>
            <a:ext cx="4890306" cy="2760373"/>
          </a:xfrm>
          <a:prstGeom prst="rect">
            <a:avLst/>
          </a:prstGeom>
        </p:spPr>
      </p:pic>
      <p:pic>
        <p:nvPicPr>
          <p:cNvPr id="5" name="2023-12-05 12-36-0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86BFD55-0F48-4C63-BFA2-2472F862B5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4610" y="3056467"/>
            <a:ext cx="4939595" cy="27676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9CF1A2-9D1F-6633-92CB-5DDCC31E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5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2: Materials</a:t>
            </a:r>
            <a:endParaRPr lang="en-CA" sz="280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39" y="2880155"/>
            <a:ext cx="9498910" cy="3382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DHT11</a:t>
            </a: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Resistor 10k</a:t>
            </a: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DC motor</a:t>
            </a: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Micro motor controller</a:t>
            </a: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External power source + battery</a:t>
            </a:r>
          </a:p>
          <a:p>
            <a:pPr marL="0" indent="0">
              <a:buNone/>
            </a:pPr>
            <a:endParaRPr lang="en-CA" sz="2000" i="1">
              <a:solidFill>
                <a:srgbClr val="7F7F7F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CA" sz="2000" i="1" dirty="0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coder</a:t>
            </a:r>
            <a:endParaRPr lang="en-CA" sz="2000" b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342900" indent="-342900"/>
            <a:endParaRPr lang="en-CA" sz="2000">
              <a:ea typeface="Calibri"/>
              <a:cs typeface="Calibri"/>
            </a:endParaRPr>
          </a:p>
        </p:txBody>
      </p:sp>
      <p:pic>
        <p:nvPicPr>
          <p:cNvPr id="6" name="Picture 5" descr="DC 3V 0.2A 12000RPM 65g.cm Mini Electric Motor for DIY Toys Hobbies-in ...">
            <a:extLst>
              <a:ext uri="{FF2B5EF4-FFF2-40B4-BE49-F238E27FC236}">
                <a16:creationId xmlns:a16="http://schemas.microsoft.com/office/drawing/2014/main" id="{91E8F084-3E5B-BCAA-8773-6A8E891C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0" y="2879113"/>
            <a:ext cx="1107439" cy="1099773"/>
          </a:xfrm>
          <a:prstGeom prst="rect">
            <a:avLst/>
          </a:prstGeom>
        </p:spPr>
      </p:pic>
      <p:pic>
        <p:nvPicPr>
          <p:cNvPr id="7" name="Picture 6" descr="10K Ohm 0.50W 1% Metal Film Resistor - Pack of 100 | Phipps Electronics">
            <a:extLst>
              <a:ext uri="{FF2B5EF4-FFF2-40B4-BE49-F238E27FC236}">
                <a16:creationId xmlns:a16="http://schemas.microsoft.com/office/drawing/2014/main" id="{651E5815-6E06-5019-A275-5C704F8CE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20" y="2768600"/>
            <a:ext cx="1209040" cy="1209040"/>
          </a:xfrm>
          <a:prstGeom prst="rect">
            <a:avLst/>
          </a:prstGeom>
        </p:spPr>
      </p:pic>
      <p:pic>
        <p:nvPicPr>
          <p:cNvPr id="9" name="Picture 8" descr="DHT11 Digital Humidity &amp; Temperature Sensor | All Top Notch">
            <a:extLst>
              <a:ext uri="{FF2B5EF4-FFF2-40B4-BE49-F238E27FC236}">
                <a16:creationId xmlns:a16="http://schemas.microsoft.com/office/drawing/2014/main" id="{BD71A9E2-B1AF-D7DF-9DFA-3605FFED5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040" y="2768600"/>
            <a:ext cx="1209040" cy="1209040"/>
          </a:xfrm>
          <a:prstGeom prst="rect">
            <a:avLst/>
          </a:prstGeom>
        </p:spPr>
      </p:pic>
      <p:pic>
        <p:nvPicPr>
          <p:cNvPr id="11" name="Picture 10" descr="Actuadores : Driver Para Motor L293D">
            <a:extLst>
              <a:ext uri="{FF2B5EF4-FFF2-40B4-BE49-F238E27FC236}">
                <a16:creationId xmlns:a16="http://schemas.microsoft.com/office/drawing/2014/main" id="{F904896B-6625-6D79-3107-A8B8BEB05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4574505"/>
            <a:ext cx="1412239" cy="1082109"/>
          </a:xfrm>
          <a:prstGeom prst="rect">
            <a:avLst/>
          </a:prstGeom>
        </p:spPr>
      </p:pic>
      <p:pic>
        <p:nvPicPr>
          <p:cNvPr id="18" name="Picture 17" descr="A black electronic device with a wire&#10;&#10;Description automatically generated">
            <a:extLst>
              <a:ext uri="{FF2B5EF4-FFF2-40B4-BE49-F238E27FC236}">
                <a16:creationId xmlns:a16="http://schemas.microsoft.com/office/drawing/2014/main" id="{46DAF97C-D166-36F7-D319-F11A97D42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827960" y="3921760"/>
            <a:ext cx="1616079" cy="22047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06D58-54A9-E3C9-12F0-CB3C9E5D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8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6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2: Libraries</a:t>
            </a:r>
            <a:endParaRPr lang="en-CA" sz="280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719" y="2720721"/>
            <a:ext cx="8960430" cy="3449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000" err="1">
                <a:ea typeface="+mn-lt"/>
                <a:cs typeface="+mn-lt"/>
              </a:rPr>
              <a:t>Freenove_DHT</a:t>
            </a:r>
            <a:endParaRPr lang="en-CA" sz="2000">
              <a:ea typeface="+mn-lt"/>
              <a:cs typeface="+mn-lt"/>
            </a:endParaRPr>
          </a:p>
          <a:p>
            <a:r>
              <a:rPr lang="en-CA" sz="2000" err="1">
                <a:ea typeface="+mn-lt"/>
                <a:cs typeface="+mn-lt"/>
              </a:rPr>
              <a:t>smtplib</a:t>
            </a:r>
            <a:endParaRPr lang="en-CA" err="1">
              <a:ea typeface="+mn-lt"/>
              <a:cs typeface="+mn-lt"/>
            </a:endParaRPr>
          </a:p>
          <a:p>
            <a:r>
              <a:rPr lang="en-CA" sz="2000" err="1">
                <a:ea typeface="+mn-lt"/>
                <a:cs typeface="+mn-lt"/>
              </a:rPr>
              <a:t>imaplib</a:t>
            </a:r>
            <a:endParaRPr lang="en-CA" err="1"/>
          </a:p>
          <a:p>
            <a:r>
              <a:rPr lang="en-CA" sz="2000" dirty="0">
                <a:ea typeface="+mn-lt"/>
                <a:cs typeface="+mn-lt"/>
              </a:rPr>
              <a:t>email</a:t>
            </a:r>
            <a:endParaRPr lang="en-CA" dirty="0">
              <a:ea typeface="+mn-lt"/>
              <a:cs typeface="+mn-lt"/>
            </a:endParaRPr>
          </a:p>
          <a:p>
            <a:r>
              <a:rPr lang="en-CA" sz="2000" dirty="0">
                <a:ea typeface="+mn-lt"/>
                <a:cs typeface="+mn-lt"/>
              </a:rPr>
              <a:t>Json</a:t>
            </a:r>
            <a:endParaRPr lang="en-CA" dirty="0" err="1">
              <a:ea typeface="+mn-lt"/>
              <a:cs typeface="+mn-lt"/>
            </a:endParaRPr>
          </a:p>
          <a:p>
            <a:r>
              <a:rPr lang="en-CA" sz="2000" dirty="0">
                <a:ea typeface="Calibri"/>
                <a:cs typeface="Calibri" panose="020F0502020204030204"/>
              </a:rPr>
              <a:t>mailer</a:t>
            </a:r>
          </a:p>
          <a:p>
            <a:endParaRPr lang="en-CA" sz="2000" dirty="0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CA" sz="2000">
              <a:ea typeface="Calibri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D3B39-8B6B-8C86-464C-01E53D3E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5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3:</a:t>
            </a:r>
            <a:r>
              <a:rPr lang="en-CA" sz="2800">
                <a:ea typeface="Calibri Light"/>
                <a:cs typeface="Calibri Light"/>
              </a:rPr>
              <a:t> </a:t>
            </a:r>
            <a:r>
              <a:rPr lang="en-CA" sz="2800">
                <a:latin typeface="Calibri"/>
                <a:ea typeface="Calibri"/>
                <a:cs typeface="Calibri"/>
              </a:rPr>
              <a:t>Tasks &amp; Role of each member</a:t>
            </a:r>
            <a:endParaRPr lang="en-CA" sz="28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000" y="2626155"/>
            <a:ext cx="8889309" cy="4154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2000">
                <a:ea typeface="Calibri"/>
                <a:cs typeface="Calibri"/>
              </a:rPr>
              <a:t>Vinh: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Implement ESP8266 to publish Light Intensity to server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Implement MQTT Server to app to subscribe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Update dashboard with new data gotten from </a:t>
            </a:r>
            <a:r>
              <a:rPr lang="en-CA" sz="2000" b="1">
                <a:ea typeface="Calibri"/>
                <a:cs typeface="Calibri"/>
              </a:rPr>
              <a:t>Python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From </a:t>
            </a:r>
            <a:r>
              <a:rPr lang="en-CA" sz="2000" b="1">
                <a:ea typeface="Calibri"/>
                <a:cs typeface="Calibri"/>
              </a:rPr>
              <a:t>JavaScript</a:t>
            </a:r>
            <a:r>
              <a:rPr lang="en-CA" sz="2000">
                <a:ea typeface="Calibri"/>
                <a:cs typeface="Calibri"/>
              </a:rPr>
              <a:t>, check if Light Intensity &gt; 400, toggle LED and the opposite</a:t>
            </a:r>
            <a:endParaRPr lang="en-CA" sz="2000" b="1">
              <a:ea typeface="Calibri"/>
              <a:cs typeface="Calibri"/>
            </a:endParaRPr>
          </a:p>
          <a:p>
            <a:pPr marL="342900" indent="-342900"/>
            <a:r>
              <a:rPr lang="en-CA" sz="2000">
                <a:ea typeface="Calibri"/>
                <a:cs typeface="Calibri"/>
              </a:rPr>
              <a:t>Implement animation (CSS) to Light Intensity Icon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Work on Database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0B1D7-372C-519F-26AF-344A2A6E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8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3:</a:t>
            </a:r>
            <a:r>
              <a:rPr lang="en-CA" sz="2800">
                <a:ea typeface="Calibri Light"/>
                <a:cs typeface="Calibri Light"/>
              </a:rPr>
              <a:t> </a:t>
            </a:r>
            <a:r>
              <a:rPr lang="en-CA" sz="2800">
                <a:latin typeface="Calibri"/>
                <a:ea typeface="Calibri"/>
                <a:cs typeface="Calibri"/>
              </a:rPr>
              <a:t>Tasks &amp; Role of each member (cont.)</a:t>
            </a:r>
            <a:endParaRPr lang="en-CA" sz="28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000" y="2626155"/>
            <a:ext cx="8889309" cy="4154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Alihan: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Researching about dynamic pop up notifications in </a:t>
            </a:r>
            <a:r>
              <a:rPr lang="en-CA" sz="2000" err="1">
                <a:ea typeface="Calibri"/>
                <a:cs typeface="Calibri"/>
              </a:rPr>
              <a:t>js</a:t>
            </a:r>
            <a:endParaRPr lang="en-CA" dirty="0" err="1">
              <a:ea typeface="Calibri"/>
              <a:cs typeface="Calibri"/>
            </a:endParaRP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From </a:t>
            </a:r>
            <a:r>
              <a:rPr lang="en-CA" sz="2000" b="1" dirty="0">
                <a:ea typeface="Calibri"/>
                <a:cs typeface="Calibri"/>
              </a:rPr>
              <a:t>JavaScript</a:t>
            </a:r>
            <a:r>
              <a:rPr lang="en-CA" sz="2000" dirty="0">
                <a:ea typeface="Calibri"/>
                <a:cs typeface="Calibri"/>
              </a:rPr>
              <a:t>, checks if Light Intensity &gt; 400, then send mail "The light is ON at *** time"</a:t>
            </a:r>
            <a:endParaRPr lang="en-CA">
              <a:ea typeface="Calibri"/>
              <a:cs typeface="Calibri"/>
            </a:endParaRP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Create alert function to pop notification on dashboard</a:t>
            </a:r>
            <a:r>
              <a:rPr lang="en-CA" sz="2000" dirty="0">
                <a:cs typeface="Calibri"/>
              </a:rPr>
              <a:t> that the email was sent to the user</a:t>
            </a:r>
            <a:endParaRPr lang="en-CA" sz="2000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4AD21-D024-172F-B14F-FA20BF23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2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3: Materials</a:t>
            </a:r>
            <a:endParaRPr lang="en-CA" sz="280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39" y="2880155"/>
            <a:ext cx="9498910" cy="33824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ESP8266</a:t>
            </a: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Resistor 220/10k</a:t>
            </a:r>
            <a:endParaRPr lang="en-US" dirty="0"/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Photoresistor</a:t>
            </a: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Micro USB</a:t>
            </a: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Arduino IDE</a:t>
            </a:r>
          </a:p>
          <a:p>
            <a:pPr marL="0" indent="0">
              <a:buNone/>
            </a:pPr>
            <a:endParaRPr lang="en-CA" sz="20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CA" sz="2000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CA" sz="2000" i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coder</a:t>
            </a:r>
            <a:endParaRPr lang="en-CA" sz="2000" b="1" dirty="0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342900" indent="-342900"/>
            <a:endParaRPr lang="en-CA" sz="2000">
              <a:ea typeface="Calibri"/>
              <a:cs typeface="Calibri"/>
            </a:endParaRPr>
          </a:p>
        </p:txBody>
      </p:sp>
      <p:pic>
        <p:nvPicPr>
          <p:cNvPr id="4" name="Picture 3" descr="LDR Photoresistor - JAGElectronics Enterprise">
            <a:extLst>
              <a:ext uri="{FF2B5EF4-FFF2-40B4-BE49-F238E27FC236}">
                <a16:creationId xmlns:a16="http://schemas.microsoft.com/office/drawing/2014/main" id="{87C7322C-0876-53F6-E25F-25355A8D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20" y="2707640"/>
            <a:ext cx="1422400" cy="1422400"/>
          </a:xfrm>
          <a:prstGeom prst="rect">
            <a:avLst/>
          </a:prstGeom>
        </p:spPr>
      </p:pic>
      <p:pic>
        <p:nvPicPr>
          <p:cNvPr id="13" name="Picture 12" descr="10K Ohm 0.50W 1% Metal Film Resistor - Pack of 100 | Phipps Electronics">
            <a:extLst>
              <a:ext uri="{FF2B5EF4-FFF2-40B4-BE49-F238E27FC236}">
                <a16:creationId xmlns:a16="http://schemas.microsoft.com/office/drawing/2014/main" id="{74051CA5-5861-87A4-0963-E55E4AD86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60" y="2870200"/>
            <a:ext cx="1209040" cy="1209040"/>
          </a:xfrm>
          <a:prstGeom prst="rect">
            <a:avLst/>
          </a:prstGeom>
        </p:spPr>
      </p:pic>
      <p:pic>
        <p:nvPicPr>
          <p:cNvPr id="14" name="Picture 13" descr="ESP8266 Wifi Module ESP-12N CP2102 USB 4MB IoT Wifi Module For NodeMcu ...">
            <a:extLst>
              <a:ext uri="{FF2B5EF4-FFF2-40B4-BE49-F238E27FC236}">
                <a16:creationId xmlns:a16="http://schemas.microsoft.com/office/drawing/2014/main" id="{26B60FAE-AD1B-A6F9-262B-4EC8C7C5A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0" y="2703388"/>
            <a:ext cx="1595120" cy="1595120"/>
          </a:xfrm>
          <a:prstGeom prst="rect">
            <a:avLst/>
          </a:prstGeom>
        </p:spPr>
      </p:pic>
      <p:pic>
        <p:nvPicPr>
          <p:cNvPr id="16" name="Picture 15" descr="Connect my arduino ble to my phone via bluetooth - MIT App Inventor ...">
            <a:extLst>
              <a:ext uri="{FF2B5EF4-FFF2-40B4-BE49-F238E27FC236}">
                <a16:creationId xmlns:a16="http://schemas.microsoft.com/office/drawing/2014/main" id="{3FC9A645-7F52-FD75-CC06-BF7A9E179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521" y="4618990"/>
            <a:ext cx="2743198" cy="1440179"/>
          </a:xfrm>
          <a:prstGeom prst="rect">
            <a:avLst/>
          </a:prstGeom>
        </p:spPr>
      </p:pic>
      <p:pic>
        <p:nvPicPr>
          <p:cNvPr id="17" name="Picture 16" descr="Belkin Boost Charge USB Type-A to Micro-USB Cable CAB005BT1MBK">
            <a:extLst>
              <a:ext uri="{FF2B5EF4-FFF2-40B4-BE49-F238E27FC236}">
                <a16:creationId xmlns:a16="http://schemas.microsoft.com/office/drawing/2014/main" id="{5F148E10-6748-CB9C-5AB0-B844A78FE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520" y="4719320"/>
            <a:ext cx="1412240" cy="14122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F2A6-3002-396D-A64F-1CBC1BE6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4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6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3: Libraries</a:t>
            </a:r>
            <a:endParaRPr lang="en-CA" sz="280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719" y="2720721"/>
            <a:ext cx="8960430" cy="3449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000" err="1">
                <a:ea typeface="+mn-lt"/>
                <a:cs typeface="+mn-lt"/>
              </a:rPr>
              <a:t>paho.mqtt.client</a:t>
            </a:r>
            <a:endParaRPr lang="en-CA" sz="2000">
              <a:ea typeface="+mn-lt"/>
              <a:cs typeface="+mn-lt"/>
            </a:endParaRPr>
          </a:p>
          <a:p>
            <a:r>
              <a:rPr lang="en-CA" sz="2000">
                <a:ea typeface="+mn-lt"/>
                <a:cs typeface="+mn-lt"/>
              </a:rPr>
              <a:t>threading </a:t>
            </a:r>
            <a:endParaRPr lang="en-CA" err="1">
              <a:ea typeface="+mn-lt"/>
              <a:cs typeface="+mn-lt"/>
            </a:endParaRPr>
          </a:p>
          <a:p>
            <a:r>
              <a:rPr lang="en-CA" sz="2000">
                <a:cs typeface="Calibri" panose="020F0502020204030204"/>
              </a:rPr>
              <a:t>SQLite3</a:t>
            </a:r>
            <a:endParaRPr lang="en-CA" sz="2000">
              <a:ea typeface="Calibri"/>
              <a:cs typeface="Calibri" panose="020F0502020204030204"/>
            </a:endParaRPr>
          </a:p>
          <a:p>
            <a:r>
              <a:rPr lang="en-CA" sz="2000">
                <a:ea typeface="+mn-lt"/>
                <a:cs typeface="+mn-lt"/>
              </a:rPr>
              <a:t>ESP8266WiFi.h</a:t>
            </a:r>
            <a:endParaRPr lang="en-CA" sz="2000">
              <a:ea typeface="Calibri"/>
              <a:cs typeface="Calibri"/>
            </a:endParaRPr>
          </a:p>
          <a:p>
            <a:r>
              <a:rPr lang="en-CA" sz="2000" err="1">
                <a:ea typeface="+mn-lt"/>
                <a:cs typeface="+mn-lt"/>
              </a:rPr>
              <a:t>PubSubClient.h</a:t>
            </a:r>
            <a:endParaRPr lang="en-CA" sz="2000">
              <a:ea typeface="+mn-lt"/>
              <a:cs typeface="+mn-lt"/>
            </a:endParaRPr>
          </a:p>
          <a:p>
            <a:pPr marL="0" indent="0">
              <a:buNone/>
            </a:pPr>
            <a:endParaRPr lang="en-CA" sz="200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C51FE-7BBC-9EA7-CA3C-AA1B01B9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9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4:</a:t>
            </a:r>
            <a:r>
              <a:rPr lang="en-CA" sz="2800">
                <a:ea typeface="Calibri Light"/>
                <a:cs typeface="Calibri Light"/>
              </a:rPr>
              <a:t> </a:t>
            </a:r>
            <a:r>
              <a:rPr lang="en-CA" sz="2800">
                <a:latin typeface="Calibri"/>
                <a:ea typeface="Calibri"/>
                <a:cs typeface="Calibri"/>
              </a:rPr>
              <a:t>Tasks &amp; Role of each member</a:t>
            </a:r>
            <a:endParaRPr lang="en-CA" sz="28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000" y="2687115"/>
            <a:ext cx="8889309" cy="40936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Vinh: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Rebuild/reconstruct/reorganise the dashboard UI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Implement SQLite3 to project, create database and way to communicate with database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Implement CRUD without D, </a:t>
            </a:r>
            <a:r>
              <a:rPr lang="en-CA" sz="2000" dirty="0">
                <a:cs typeface="Calibri"/>
              </a:rPr>
              <a:t>allows creating new user, read/get user settings and update new setting</a:t>
            </a:r>
            <a:endParaRPr lang="en-CA" sz="2000" dirty="0">
              <a:ea typeface="Calibri"/>
              <a:cs typeface="Calibri"/>
            </a:endParaRP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From </a:t>
            </a:r>
            <a:r>
              <a:rPr lang="en-CA" sz="2000" b="1" dirty="0">
                <a:ea typeface="Calibri"/>
                <a:cs typeface="Calibri"/>
              </a:rPr>
              <a:t>JavaScript</a:t>
            </a:r>
            <a:r>
              <a:rPr lang="en-CA" sz="2000" dirty="0">
                <a:ea typeface="Calibri"/>
                <a:cs typeface="Calibri"/>
              </a:rPr>
              <a:t>, apply new logged in user setting to the system (UI, …) and allow user to update their setting</a:t>
            </a:r>
            <a:endParaRPr lang="en-CA" sz="2000" b="1" dirty="0">
              <a:ea typeface="Calibri"/>
              <a:cs typeface="Calibri"/>
            </a:endParaRP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Added "Current Date" + "Current Time" to dashboard</a:t>
            </a:r>
            <a:endParaRPr lang="en-CA" dirty="0"/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Clean up code, decrease latency and debugging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F8656-9DE6-A0DE-B6B2-9E8D73C8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3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4:</a:t>
            </a:r>
            <a:r>
              <a:rPr lang="en-CA" sz="2800">
                <a:ea typeface="Calibri Light"/>
                <a:cs typeface="Calibri Light"/>
              </a:rPr>
              <a:t> </a:t>
            </a:r>
            <a:r>
              <a:rPr lang="en-CA" sz="2800">
                <a:latin typeface="Calibri"/>
                <a:ea typeface="Calibri"/>
                <a:cs typeface="Calibri"/>
              </a:rPr>
              <a:t>Tasks &amp; Role of each member (cont.)</a:t>
            </a:r>
            <a:endParaRPr lang="en-CA" sz="28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000" y="2626155"/>
            <a:ext cx="8889309" cy="4154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Alihan:</a:t>
            </a:r>
          </a:p>
          <a:p>
            <a:pPr marL="342900" indent="-342900"/>
            <a:r>
              <a:rPr lang="en-US" sz="2000" dirty="0">
                <a:cs typeface="Calibri"/>
              </a:rPr>
              <a:t>Implement RFID technology</a:t>
            </a:r>
            <a:endParaRPr lang="en-US" sz="2000" dirty="0">
              <a:ea typeface="Calibri"/>
              <a:cs typeface="Calibri"/>
            </a:endParaRPr>
          </a:p>
          <a:p>
            <a:pPr marL="342900" indent="-342900"/>
            <a:r>
              <a:rPr lang="en-US" sz="2000" dirty="0">
                <a:cs typeface="Calibri"/>
              </a:rPr>
              <a:t>Publish RFID and Subscribe on app to get RFID tag ID</a:t>
            </a:r>
            <a:endParaRPr lang="en-US" sz="2000" dirty="0">
              <a:ea typeface="Calibri"/>
              <a:cs typeface="Calibri"/>
            </a:endParaRPr>
          </a:p>
          <a:p>
            <a:pPr marL="342900" indent="-342900"/>
            <a:r>
              <a:rPr lang="en-US" sz="2000" dirty="0">
                <a:cs typeface="Calibri"/>
              </a:rPr>
              <a:t>Login with gotten tag ID, send email about logged in user</a:t>
            </a:r>
            <a:endParaRPr lang="en-US" sz="2000" dirty="0">
              <a:ea typeface="Calibri" panose="020F0502020204030204"/>
              <a:cs typeface="Calibri"/>
            </a:endParaRPr>
          </a:p>
          <a:p>
            <a:pPr marL="342900" indent="-342900"/>
            <a:r>
              <a:rPr lang="en-US" sz="2000" dirty="0">
                <a:ea typeface="Calibri" panose="020F0502020204030204"/>
                <a:cs typeface="Calibri"/>
              </a:rPr>
              <a:t>Update dashboard with new values of user favored settings</a:t>
            </a:r>
          </a:p>
          <a:p>
            <a:pPr marL="342900" indent="-342900"/>
            <a:endParaRPr lang="en-US" sz="2000">
              <a:ea typeface="Calibri" panose="020F0502020204030204"/>
              <a:cs typeface="Calibri"/>
            </a:endParaRPr>
          </a:p>
          <a:p>
            <a:pPr marL="342900" indent="-342900"/>
            <a:endParaRPr lang="en-US" sz="2000">
              <a:ea typeface="Calibri" panose="020F0502020204030204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4DD0C-6145-A504-F51E-B6E7653A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7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0139F69D-7FAB-963B-1965-7259B0FF4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" r="-3" b="-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9330C-D611-ADC0-BA16-2FC30E55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/>
              <a:t>Agenda</a:t>
            </a:r>
            <a:endParaRPr lang="en-CA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1561-A6CD-5A2A-7EA9-4BD514429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0275"/>
            <a:ext cx="4273744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200" dirty="0"/>
              <a:t>Project intro</a:t>
            </a:r>
            <a:endParaRPr lang="en-CA" sz="2200" dirty="0">
              <a:ea typeface="Calibri"/>
              <a:cs typeface="Calibri"/>
            </a:endParaRPr>
          </a:p>
          <a:p>
            <a:r>
              <a:rPr lang="en-CA" sz="2200" dirty="0">
                <a:ea typeface="Calibri"/>
                <a:cs typeface="Calibri"/>
              </a:rPr>
              <a:t>Dashboard Look</a:t>
            </a:r>
          </a:p>
          <a:p>
            <a:r>
              <a:rPr lang="en-CA" sz="2200" dirty="0">
                <a:ea typeface="Calibri"/>
                <a:cs typeface="Calibri"/>
              </a:rPr>
              <a:t>Final look of breadboard (Wiring)</a:t>
            </a:r>
          </a:p>
          <a:p>
            <a:r>
              <a:rPr lang="en-CA" sz="2200" dirty="0">
                <a:ea typeface="Calibri"/>
                <a:cs typeface="Calibri"/>
              </a:rPr>
              <a:t>Project's phase: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sz="2100" dirty="0">
                <a:ea typeface="Calibri" panose="020F0502020204030204"/>
                <a:cs typeface="Calibri" panose="020F0502020204030204"/>
              </a:rPr>
              <a:t>Tasks &amp; Role of each member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CA" sz="2100" dirty="0">
                <a:ea typeface="Calibri" panose="020F0502020204030204"/>
                <a:cs typeface="Calibri" panose="020F0502020204030204"/>
              </a:rPr>
              <a:t>Materials</a:t>
            </a:r>
          </a:p>
          <a:p>
            <a:pPr marL="457200" lvl="1" indent="0">
              <a:buNone/>
            </a:pPr>
            <a:endParaRPr lang="en-CA" sz="2100">
              <a:ea typeface="Calibri" panose="020F0502020204030204"/>
              <a:cs typeface="Calibri" panose="020F0502020204030204"/>
            </a:endParaRPr>
          </a:p>
          <a:p>
            <a:r>
              <a:rPr lang="en-CA" sz="2200" dirty="0"/>
              <a:t>Challenges and achievements</a:t>
            </a:r>
            <a:endParaRPr lang="en-CA" sz="2200" dirty="0">
              <a:ea typeface="Calibri"/>
              <a:cs typeface="Calibri"/>
            </a:endParaRPr>
          </a:p>
          <a:p>
            <a:r>
              <a:rPr lang="en-CA" sz="2200" dirty="0">
                <a:ea typeface="Calibri"/>
                <a:cs typeface="Calibri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F1B1A-CE46-843F-D6D4-1303DAE7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4:</a:t>
            </a:r>
            <a:r>
              <a:rPr lang="en-CA" sz="2800">
                <a:ea typeface="Calibri Light"/>
                <a:cs typeface="Calibri Light"/>
              </a:rPr>
              <a:t> </a:t>
            </a:r>
            <a:r>
              <a:rPr lang="en-CA" sz="2800">
                <a:latin typeface="Calibri"/>
                <a:ea typeface="Calibri"/>
                <a:cs typeface="Calibri"/>
              </a:rPr>
              <a:t>Tasks &amp; Role of each member (cont.)</a:t>
            </a:r>
            <a:endParaRPr lang="en-CA" sz="2800">
              <a:ea typeface="Calibri Light"/>
              <a:cs typeface="Calibri Light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D664DC-9552-464E-65AB-61C061E9E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6" r="2686" b="-287"/>
          <a:stretch/>
        </p:blipFill>
        <p:spPr>
          <a:xfrm>
            <a:off x="5705202" y="2903285"/>
            <a:ext cx="5432072" cy="3173078"/>
          </a:xfrm>
          <a:prstGeom prst="rect">
            <a:avLst/>
          </a:prstGeom>
        </p:spPr>
      </p:pic>
      <p:pic>
        <p:nvPicPr>
          <p:cNvPr id="5" name="Picture 4" descr="A screenshot of a device&#10;&#10;Description automatically generated">
            <a:extLst>
              <a:ext uri="{FF2B5EF4-FFF2-40B4-BE49-F238E27FC236}">
                <a16:creationId xmlns:a16="http://schemas.microsoft.com/office/drawing/2014/main" id="{97AD732F-E138-C202-AA19-868F715E2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" r="2355" b="405"/>
          <a:stretch/>
        </p:blipFill>
        <p:spPr>
          <a:xfrm>
            <a:off x="247106" y="3093785"/>
            <a:ext cx="4890921" cy="2223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D67691F-F6E1-5A40-25A3-9C86215F43CE}"/>
                  </a:ext>
                </a:extLst>
              </p14:cNvPr>
              <p14:cNvContentPartPr/>
              <p14:nvPr/>
            </p14:nvContentPartPr>
            <p14:xfrm>
              <a:off x="5252356" y="4299856"/>
              <a:ext cx="267541" cy="907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D67691F-F6E1-5A40-25A3-9C86215F43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4376" y="4258624"/>
                <a:ext cx="303141" cy="90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23707D-A3F0-2732-36DB-4AAF348C8B45}"/>
                  </a:ext>
                </a:extLst>
              </p14:cNvPr>
              <p14:cNvContentPartPr/>
              <p14:nvPr/>
            </p14:nvContentPartPr>
            <p14:xfrm>
              <a:off x="5435276" y="4163785"/>
              <a:ext cx="172898" cy="26355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23707D-A3F0-2732-36DB-4AAF348C8B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7303" y="4145807"/>
                <a:ext cx="208484" cy="29914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13B3A-9D0E-AEA4-A88C-B503F251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4: Materials</a:t>
            </a:r>
            <a:endParaRPr lang="en-CA" sz="280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39" y="2880155"/>
            <a:ext cx="9498910" cy="3382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2000">
                <a:cs typeface="Calibri"/>
              </a:rPr>
              <a:t>ESP8266 + </a:t>
            </a:r>
            <a:r>
              <a:rPr lang="en-CA" sz="2000">
                <a:ea typeface="Calibri"/>
                <a:cs typeface="Calibri"/>
              </a:rPr>
              <a:t>Micro USB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>
                <a:ea typeface="Calibri"/>
                <a:cs typeface="Calibri"/>
              </a:rPr>
              <a:t>Arduino IDE</a:t>
            </a:r>
          </a:p>
          <a:p>
            <a:pPr marL="0" indent="0">
              <a:buNone/>
            </a:pPr>
            <a:r>
              <a:rPr lang="en-CA" sz="2000">
                <a:ea typeface="Calibri"/>
                <a:cs typeface="Calibri"/>
              </a:rPr>
              <a:t>RFID - RC522</a:t>
            </a:r>
          </a:p>
          <a:p>
            <a:pPr marL="0" indent="0">
              <a:buNone/>
            </a:pPr>
            <a:endParaRPr lang="en-CA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>
                <a:ea typeface="Calibri"/>
                <a:cs typeface="Calibri"/>
              </a:rPr>
              <a:t>Wires</a:t>
            </a:r>
          </a:p>
          <a:p>
            <a:pPr marL="0" indent="0">
              <a:buNone/>
            </a:pPr>
            <a:r>
              <a:rPr lang="en-CA" sz="2000">
                <a:ea typeface="Calibri"/>
                <a:cs typeface="Calibri"/>
              </a:rPr>
              <a:t>Breadboard</a:t>
            </a:r>
          </a:p>
          <a:p>
            <a:pPr marL="0" indent="0">
              <a:buNone/>
            </a:pPr>
            <a:endParaRPr lang="en-CA" sz="2000" i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 i="1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coder</a:t>
            </a:r>
            <a:endParaRPr lang="en-CA" sz="2000" b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342900" indent="-342900"/>
            <a:endParaRPr lang="en-CA" sz="2000">
              <a:ea typeface="Calibri"/>
              <a:cs typeface="Calibri"/>
            </a:endParaRPr>
          </a:p>
        </p:txBody>
      </p:sp>
      <p:pic>
        <p:nvPicPr>
          <p:cNvPr id="14" name="Picture 13" descr="ESP8266 Wifi Module ESP-12N CP2102 USB 4MB IoT Wifi Module For NodeMcu ...">
            <a:extLst>
              <a:ext uri="{FF2B5EF4-FFF2-40B4-BE49-F238E27FC236}">
                <a16:creationId xmlns:a16="http://schemas.microsoft.com/office/drawing/2014/main" id="{26B60FAE-AD1B-A6F9-262B-4EC8C7C5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20" y="2591628"/>
            <a:ext cx="1595120" cy="1595120"/>
          </a:xfrm>
          <a:prstGeom prst="rect">
            <a:avLst/>
          </a:prstGeom>
        </p:spPr>
      </p:pic>
      <p:pic>
        <p:nvPicPr>
          <p:cNvPr id="16" name="Picture 15" descr="Connect my arduino ble to my phone via bluetooth - MIT App Inventor ...">
            <a:extLst>
              <a:ext uri="{FF2B5EF4-FFF2-40B4-BE49-F238E27FC236}">
                <a16:creationId xmlns:a16="http://schemas.microsoft.com/office/drawing/2014/main" id="{3FC9A645-7F52-FD75-CC06-BF7A9E17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1" y="4568190"/>
            <a:ext cx="2865118" cy="1501139"/>
          </a:xfrm>
          <a:prstGeom prst="rect">
            <a:avLst/>
          </a:prstGeom>
        </p:spPr>
      </p:pic>
      <p:pic>
        <p:nvPicPr>
          <p:cNvPr id="17" name="Picture 16" descr="Belkin Boost Charge USB Type-A to Micro-USB Cable CAB005BT1MBK">
            <a:extLst>
              <a:ext uri="{FF2B5EF4-FFF2-40B4-BE49-F238E27FC236}">
                <a16:creationId xmlns:a16="http://schemas.microsoft.com/office/drawing/2014/main" id="{5F148E10-6748-CB9C-5AB0-B844A78FE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880" y="2717800"/>
            <a:ext cx="1412240" cy="1412240"/>
          </a:xfrm>
          <a:prstGeom prst="rect">
            <a:avLst/>
          </a:prstGeom>
        </p:spPr>
      </p:pic>
      <p:pic>
        <p:nvPicPr>
          <p:cNvPr id="6" name="Picture 5" descr="RC522 RFID 13.56MHZ Reader Writer Module buy online at Low Price in ...">
            <a:extLst>
              <a:ext uri="{FF2B5EF4-FFF2-40B4-BE49-F238E27FC236}">
                <a16:creationId xmlns:a16="http://schemas.microsoft.com/office/drawing/2014/main" id="{61AECAD4-EEEF-600B-CC6C-DBF271CD8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0" y="4320484"/>
            <a:ext cx="1910080" cy="19405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7EF81-46F9-B986-5494-FB454BC4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86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6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4: Libraries</a:t>
            </a:r>
            <a:endParaRPr lang="en-CA" sz="280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719" y="2995041"/>
            <a:ext cx="2894910" cy="1813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000" err="1">
                <a:ea typeface="+mn-lt"/>
                <a:cs typeface="+mn-lt"/>
              </a:rPr>
              <a:t>paho.mqtt.client</a:t>
            </a:r>
            <a:endParaRPr lang="en-CA" sz="2000">
              <a:ea typeface="+mn-lt"/>
              <a:cs typeface="+mn-lt"/>
            </a:endParaRPr>
          </a:p>
          <a:p>
            <a:r>
              <a:rPr lang="en-CA" sz="2000">
                <a:ea typeface="+mn-lt"/>
                <a:cs typeface="+mn-lt"/>
              </a:rPr>
              <a:t>Threading</a:t>
            </a:r>
            <a:endParaRPr lang="en-CA" err="1">
              <a:ea typeface="+mn-lt"/>
              <a:cs typeface="+mn-lt"/>
            </a:endParaRPr>
          </a:p>
          <a:p>
            <a:r>
              <a:rPr lang="en-CA" sz="2000">
                <a:ea typeface="+mn-lt"/>
                <a:cs typeface="+mn-lt"/>
              </a:rPr>
              <a:t>SQLite3</a:t>
            </a:r>
          </a:p>
          <a:p>
            <a:r>
              <a:rPr lang="en-CA" sz="2000">
                <a:ea typeface="+mn-lt"/>
                <a:cs typeface="+mn-lt"/>
              </a:rPr>
              <a:t>datetime </a:t>
            </a:r>
          </a:p>
          <a:p>
            <a:pPr marL="0" indent="0">
              <a:buNone/>
            </a:pPr>
            <a:endParaRPr lang="en-CA" sz="2000">
              <a:cs typeface="Calibri" panose="020F0502020204030204"/>
            </a:endParaRPr>
          </a:p>
          <a:p>
            <a:endParaRPr lang="en-CA" sz="2000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EDCA8-926E-4D41-3C32-E29A5838FCFC}"/>
              </a:ext>
            </a:extLst>
          </p:cNvPr>
          <p:cNvSpPr txBox="1">
            <a:spLocks/>
          </p:cNvSpPr>
          <p:nvPr/>
        </p:nvSpPr>
        <p:spPr>
          <a:xfrm>
            <a:off x="3779319" y="2995041"/>
            <a:ext cx="2894910" cy="18135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>
                <a:ea typeface="+mn-lt"/>
                <a:cs typeface="+mn-lt"/>
              </a:rPr>
              <a:t>ESP8266WiFi.h</a:t>
            </a:r>
            <a:endParaRPr lang="en-CA" sz="2000">
              <a:ea typeface="Calibri"/>
              <a:cs typeface="Calibri"/>
            </a:endParaRPr>
          </a:p>
          <a:p>
            <a:r>
              <a:rPr lang="en-CA" sz="2000" err="1">
                <a:ea typeface="+mn-lt"/>
                <a:cs typeface="+mn-lt"/>
              </a:rPr>
              <a:t>PubSubClient.h</a:t>
            </a:r>
            <a:endParaRPr lang="en-CA" sz="2000">
              <a:ea typeface="+mn-lt"/>
              <a:cs typeface="+mn-lt"/>
            </a:endParaRPr>
          </a:p>
          <a:p>
            <a:r>
              <a:rPr lang="en-CA" sz="2000" err="1">
                <a:ea typeface="+mn-lt"/>
                <a:cs typeface="+mn-lt"/>
              </a:rPr>
              <a:t>SPI.h</a:t>
            </a:r>
            <a:endParaRPr lang="en-CA" sz="2000">
              <a:ea typeface="+mn-lt"/>
              <a:cs typeface="+mn-lt"/>
            </a:endParaRPr>
          </a:p>
          <a:p>
            <a:r>
              <a:rPr lang="en-CA" sz="2000">
                <a:ea typeface="+mn-lt"/>
                <a:cs typeface="+mn-lt"/>
              </a:rPr>
              <a:t>MFRC522.h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F508-F8DE-3466-CB62-BA7104F3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6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6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>
                <a:ea typeface="Calibri"/>
                <a:cs typeface="Calibri Light"/>
              </a:rPr>
              <a:t>Challenges and achievements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B14AC5-5664-B5A1-186F-AA04F9B00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438" y="2824992"/>
            <a:ext cx="10098315" cy="35076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CA" sz="2000">
                <a:cs typeface="Calibri"/>
              </a:rPr>
              <a:t>Learn Bootstrap</a:t>
            </a:r>
            <a:endParaRPr lang="en-US"/>
          </a:p>
          <a:p>
            <a:pPr marL="342900" indent="-342900"/>
            <a:r>
              <a:rPr lang="en-CA" sz="2000">
                <a:ea typeface="Calibri"/>
                <a:cs typeface="Calibri"/>
              </a:rPr>
              <a:t>The most challenging task was redesigning the dashboard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Learn Threading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Learn how to pass data  from JavaScript to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84DE4-20D1-DBAE-CF9E-7535EDE0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6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>
                <a:ea typeface="Calibri"/>
                <a:cs typeface="Calibri Light"/>
              </a:rPr>
              <a:t>Conclusion and improvements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B14AC5-5664-B5A1-186F-AA04F9B00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2880933"/>
            <a:ext cx="10515600" cy="4269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000" dirty="0">
                <a:ea typeface="Calibri"/>
                <a:cs typeface="Calibri"/>
              </a:rPr>
              <a:t>The app was done on most of the task, except the Bluetooth even though it's a sub-task, still it's valuable for learning</a:t>
            </a:r>
          </a:p>
          <a:p>
            <a:r>
              <a:rPr lang="en-CA" sz="2000" dirty="0">
                <a:ea typeface="Calibri"/>
                <a:cs typeface="Calibri"/>
              </a:rPr>
              <a:t>Some improvement I would do more on is the design. It's very scuffed for now and irresponsive</a:t>
            </a:r>
          </a:p>
          <a:p>
            <a:r>
              <a:rPr lang="en-CA" sz="2000" dirty="0">
                <a:ea typeface="Calibri"/>
                <a:cs typeface="Calibri"/>
              </a:rPr>
              <a:t>A feature that could also be improved on is the profile picture features, allowing user to select their own loved avatar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2B089-87A0-4A00-1D59-F0AB7DE4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2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F58EDD9-0685-44E6-9B72-108BB10E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85486-2DB6-91A3-6BC3-172C4EBC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775" y="649488"/>
            <a:ext cx="7709965" cy="38492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Thank you for listening</a:t>
            </a:r>
            <a:br>
              <a:rPr lang="en-US" sz="6000" dirty="0"/>
            </a:br>
            <a:r>
              <a:rPr lang="en-US" sz="6000" dirty="0"/>
              <a:t>Any Question?</a:t>
            </a:r>
            <a:endParaRPr lang="en-US" dirty="0"/>
          </a:p>
        </p:txBody>
      </p:sp>
      <p:pic>
        <p:nvPicPr>
          <p:cNvPr id="4" name="Picture 3" descr="A person holding a knife&#10;&#10;Description automatically generated">
            <a:extLst>
              <a:ext uri="{FF2B5EF4-FFF2-40B4-BE49-F238E27FC236}">
                <a16:creationId xmlns:a16="http://schemas.microsoft.com/office/drawing/2014/main" id="{E5E69784-FB7E-B53A-2A27-AA0EE2517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7"/>
          <a:stretch/>
        </p:blipFill>
        <p:spPr>
          <a:xfrm>
            <a:off x="7552944" y="10"/>
            <a:ext cx="4636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8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44AE-B691-E88E-4EA9-F84AA1A6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A" sz="5400"/>
              <a:t>Project Introduction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B2379-F06E-C236-96F1-9C886386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The project's objective is to build an app/dashboard simulate a smart home system, where </a:t>
            </a:r>
            <a:r>
              <a:rPr lang="en-CA" sz="2000">
                <a:ea typeface="Calibri"/>
                <a:cs typeface="Calibri"/>
              </a:rPr>
              <a:t>user can </a:t>
            </a:r>
            <a:r>
              <a:rPr lang="en-CA" sz="2000" dirty="0">
                <a:ea typeface="Calibri"/>
                <a:cs typeface="Calibri"/>
              </a:rPr>
              <a:t>control physical device virtually.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26" name="Picture 25" descr="Floorplan on a table">
            <a:extLst>
              <a:ext uri="{FF2B5EF4-FFF2-40B4-BE49-F238E27FC236}">
                <a16:creationId xmlns:a16="http://schemas.microsoft.com/office/drawing/2014/main" id="{514A1D9E-D2D4-0301-AD29-7360F8B7F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1" r="1434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611BD-F0B9-48C6-C3A2-AB1E016E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9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D95D9-1F67-A272-3A7B-426BE9B7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79656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Our Dashboard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7BEFE06-C09C-9267-2E98-18185E071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" t="68" r="-39" b="1422"/>
          <a:stretch/>
        </p:blipFill>
        <p:spPr>
          <a:xfrm>
            <a:off x="-626442" y="0"/>
            <a:ext cx="12866153" cy="7108851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69590-BFE6-152B-BD91-9C458F99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05EAA6-6E13-9B1F-3CB0-AB9679A8A5E0}"/>
              </a:ext>
            </a:extLst>
          </p:cNvPr>
          <p:cNvSpPr txBox="1">
            <a:spLocks/>
          </p:cNvSpPr>
          <p:nvPr/>
        </p:nvSpPr>
        <p:spPr>
          <a:xfrm>
            <a:off x="-629356" y="-1764"/>
            <a:ext cx="1390415" cy="38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Calibri Light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23048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44E7-B9B0-EE85-F343-3D5F3758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" y="-1764"/>
            <a:ext cx="1296341" cy="384823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cs typeface="Calibri Light"/>
              </a:rPr>
              <a:t>Wiring</a:t>
            </a:r>
          </a:p>
        </p:txBody>
      </p:sp>
      <p:pic>
        <p:nvPicPr>
          <p:cNvPr id="5" name="Content Placeholder 4" descr="A circuit board with wires and a battery&#10;&#10;Description automatically generated">
            <a:extLst>
              <a:ext uri="{FF2B5EF4-FFF2-40B4-BE49-F238E27FC236}">
                <a16:creationId xmlns:a16="http://schemas.microsoft.com/office/drawing/2014/main" id="{BDDA2904-A7BB-3452-97F9-86E5FCA20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985" y="-3439"/>
            <a:ext cx="9136473" cy="6861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61A17-BD64-0F3A-1296-1E1BE74C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13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1:</a:t>
            </a:r>
            <a:r>
              <a:rPr lang="en-CA" sz="2800">
                <a:ea typeface="Calibri Light"/>
                <a:cs typeface="Calibri Light"/>
              </a:rPr>
              <a:t> </a:t>
            </a:r>
            <a:r>
              <a:rPr lang="en-CA" sz="2800">
                <a:latin typeface="Calibri"/>
                <a:ea typeface="Calibri"/>
                <a:cs typeface="Calibri"/>
              </a:rPr>
              <a:t>Tasks &amp; Role of each member</a:t>
            </a:r>
            <a:endParaRPr lang="en-CA" sz="28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880155"/>
            <a:ext cx="9590349" cy="338249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CA" sz="2000">
                <a:ea typeface="Calibri"/>
                <a:cs typeface="Calibri"/>
              </a:rPr>
              <a:t>Vinh: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Experiment Dash and Flask and pick one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Implemented Flask based app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LED python code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JavaScript LED code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Dashboard UI</a:t>
            </a:r>
          </a:p>
          <a:p>
            <a:pPr marL="342900" indent="-342900"/>
            <a:r>
              <a:rPr lang="en-CA" sz="2000">
                <a:ea typeface="Calibri"/>
                <a:cs typeface="Calibri"/>
              </a:rPr>
              <a:t>Debugging</a:t>
            </a:r>
          </a:p>
          <a:p>
            <a:pPr marL="0" indent="0">
              <a:buNone/>
            </a:pPr>
            <a:endParaRPr lang="en-CA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>
                <a:ea typeface="Calibri"/>
                <a:cs typeface="Calibri"/>
              </a:rPr>
              <a:t>Ali:</a:t>
            </a:r>
          </a:p>
          <a:p>
            <a:r>
              <a:rPr lang="en-CA" sz="2000">
                <a:ea typeface="Calibri"/>
                <a:cs typeface="Calibri"/>
              </a:rPr>
              <a:t>Helped with html and bootstrap for designing the app</a:t>
            </a:r>
          </a:p>
        </p:txBody>
      </p:sp>
      <p:pic>
        <p:nvPicPr>
          <p:cNvPr id="5" name="Picture 4" descr="JavaScript-logo - MEGATEK ICT ACADEMY">
            <a:extLst>
              <a:ext uri="{FF2B5EF4-FFF2-40B4-BE49-F238E27FC236}">
                <a16:creationId xmlns:a16="http://schemas.microsoft.com/office/drawing/2014/main" id="{110DF7CD-963E-D138-7ED3-10E45B8C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323" y="3526923"/>
            <a:ext cx="877277" cy="908075"/>
          </a:xfrm>
          <a:prstGeom prst="rect">
            <a:avLst/>
          </a:prstGeom>
        </p:spPr>
      </p:pic>
      <p:pic>
        <p:nvPicPr>
          <p:cNvPr id="6" name="Picture 5" descr="Hello Cloud | Goldsboro Web Development">
            <a:extLst>
              <a:ext uri="{FF2B5EF4-FFF2-40B4-BE49-F238E27FC236}">
                <a16:creationId xmlns:a16="http://schemas.microsoft.com/office/drawing/2014/main" id="{058843C1-B161-3ABB-0E82-0A4EE13CC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399" y="3522784"/>
            <a:ext cx="877277" cy="877278"/>
          </a:xfrm>
          <a:prstGeom prst="rect">
            <a:avLst/>
          </a:prstGeom>
        </p:spPr>
      </p:pic>
      <p:pic>
        <p:nvPicPr>
          <p:cNvPr id="7" name="Picture 6" descr="Curso Dev Web Full Stack">
            <a:extLst>
              <a:ext uri="{FF2B5EF4-FFF2-40B4-BE49-F238E27FC236}">
                <a16:creationId xmlns:a16="http://schemas.microsoft.com/office/drawing/2014/main" id="{3576051F-3D83-AC82-BDCE-504A6F36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721" y="3522799"/>
            <a:ext cx="887019" cy="877250"/>
          </a:xfrm>
          <a:prstGeom prst="rect">
            <a:avLst/>
          </a:prstGeom>
        </p:spPr>
      </p:pic>
      <p:pic>
        <p:nvPicPr>
          <p:cNvPr id="9" name="Picture 8" descr="Python Logo PNG Transparent - Brands Logos">
            <a:extLst>
              <a:ext uri="{FF2B5EF4-FFF2-40B4-BE49-F238E27FC236}">
                <a16:creationId xmlns:a16="http://schemas.microsoft.com/office/drawing/2014/main" id="{CB031BA6-6D35-8064-3436-01ACC1F6C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39" y="4710219"/>
            <a:ext cx="994508" cy="954485"/>
          </a:xfrm>
          <a:prstGeom prst="rect">
            <a:avLst/>
          </a:prstGeom>
        </p:spPr>
      </p:pic>
      <p:pic>
        <p:nvPicPr>
          <p:cNvPr id="11" name="Picture 10" descr="How I deployed a Python-Flask app using Azure ML Workbench Model. - My ...">
            <a:extLst>
              <a:ext uri="{FF2B5EF4-FFF2-40B4-BE49-F238E27FC236}">
                <a16:creationId xmlns:a16="http://schemas.microsoft.com/office/drawing/2014/main" id="{337E3EF7-3040-27D3-6E0A-CB96F92A8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476" y="4616938"/>
            <a:ext cx="1014046" cy="10042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D32AC-C5F9-A143-9379-30ADA24E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 dirty="0">
                <a:ea typeface="Calibri Light"/>
                <a:cs typeface="Calibri Light"/>
              </a:rPr>
              <a:t>Phase 1: Materials</a:t>
            </a:r>
            <a:endParaRPr lang="en-CA" sz="2800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86" y="2287489"/>
            <a:ext cx="4949112" cy="457159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CA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LED</a:t>
            </a:r>
            <a:endParaRPr lang="en-CA" dirty="0"/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Resistor 220</a:t>
            </a: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Wires</a:t>
            </a:r>
          </a:p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Breadboard</a:t>
            </a:r>
          </a:p>
          <a:p>
            <a:pPr marL="0" indent="0">
              <a:buNone/>
            </a:pPr>
            <a:endParaRPr lang="en-CA" sz="2000" i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CA" sz="2000" i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CA" sz="2000" i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CA" sz="2000" i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CA" sz="2000" i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CA" sz="2000" i="1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CA" sz="2000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coder</a:t>
            </a:r>
            <a:endParaRPr lang="en-CA" sz="2000" b="1" dirty="0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  <a:p>
            <a:pPr marL="342900" indent="-342900"/>
            <a:endParaRPr lang="en-CA" sz="2000">
              <a:ea typeface="Calibri"/>
              <a:cs typeface="Calibri"/>
            </a:endParaRPr>
          </a:p>
        </p:txBody>
      </p:sp>
      <p:pic>
        <p:nvPicPr>
          <p:cNvPr id="6" name="Picture 5" descr="File:Red led x5.jpg - Wikimedia Commons">
            <a:extLst>
              <a:ext uri="{FF2B5EF4-FFF2-40B4-BE49-F238E27FC236}">
                <a16:creationId xmlns:a16="http://schemas.microsoft.com/office/drawing/2014/main" id="{AEC74DB7-B1FE-5D70-F309-58EC4983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960" y="2857500"/>
            <a:ext cx="1950720" cy="1447800"/>
          </a:xfrm>
          <a:prstGeom prst="rect">
            <a:avLst/>
          </a:prstGeom>
        </p:spPr>
      </p:pic>
      <p:pic>
        <p:nvPicPr>
          <p:cNvPr id="7" name="Picture 6" descr="Variation of Resistor 0.25W 1% 220Ohm 1kOhm 10kOhm | Shopee Malaysia">
            <a:extLst>
              <a:ext uri="{FF2B5EF4-FFF2-40B4-BE49-F238E27FC236}">
                <a16:creationId xmlns:a16="http://schemas.microsoft.com/office/drawing/2014/main" id="{6925EC1F-5A05-D326-1E88-1464D482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60" y="2849880"/>
            <a:ext cx="1473200" cy="1452880"/>
          </a:xfrm>
          <a:prstGeom prst="rect">
            <a:avLst/>
          </a:prstGeom>
        </p:spPr>
      </p:pic>
      <p:pic>
        <p:nvPicPr>
          <p:cNvPr id="11" name="Picture 10" descr="65pcs=1set Jump Wire Cable Male to Male Jumper Wire for A rduino ...">
            <a:extLst>
              <a:ext uri="{FF2B5EF4-FFF2-40B4-BE49-F238E27FC236}">
                <a16:creationId xmlns:a16="http://schemas.microsoft.com/office/drawing/2014/main" id="{18CEFDB1-FE33-2142-CCCB-30ED4FCBB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080" y="4302760"/>
            <a:ext cx="1920240" cy="1920240"/>
          </a:xfrm>
          <a:prstGeom prst="rect">
            <a:avLst/>
          </a:prstGeom>
        </p:spPr>
      </p:pic>
      <p:pic>
        <p:nvPicPr>
          <p:cNvPr id="24" name="Picture 23" descr="Breadboard 400 pins - RaspberryStore">
            <a:extLst>
              <a:ext uri="{FF2B5EF4-FFF2-40B4-BE49-F238E27FC236}">
                <a16:creationId xmlns:a16="http://schemas.microsoft.com/office/drawing/2014/main" id="{2E40E1BA-9A6C-E123-42F4-EB570104D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960" y="4312920"/>
            <a:ext cx="2164080" cy="21640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EA10B-FF34-0982-93A5-EFEA2F04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5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1: Libraries</a:t>
            </a:r>
            <a:endParaRPr lang="en-CA" sz="280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30" y="2950883"/>
            <a:ext cx="3202721" cy="2056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CA" sz="2000" dirty="0">
                <a:ea typeface="+mn-lt"/>
                <a:cs typeface="+mn-lt"/>
              </a:rPr>
              <a:t>Time</a:t>
            </a:r>
            <a:endParaRPr lang="en-CA" sz="2000" dirty="0">
              <a:ea typeface="Calibri"/>
              <a:cs typeface="Calibri"/>
            </a:endParaRPr>
          </a:p>
          <a:p>
            <a:pPr marL="342900" indent="-342900"/>
            <a:r>
              <a:rPr lang="en-CA" sz="2000" err="1">
                <a:ea typeface="Calibri"/>
                <a:cs typeface="Calibri"/>
              </a:rPr>
              <a:t>RPi.GPIO</a:t>
            </a:r>
            <a:endParaRPr lang="en-CA" sz="2000">
              <a:ea typeface="Calibri"/>
              <a:cs typeface="Calibri"/>
            </a:endParaRPr>
          </a:p>
          <a:p>
            <a:pPr marL="342900" indent="-342900"/>
            <a:r>
              <a:rPr lang="en-CA" sz="2000" dirty="0">
                <a:ea typeface="+mn-lt"/>
                <a:cs typeface="+mn-lt"/>
              </a:rPr>
              <a:t>Flask</a:t>
            </a:r>
          </a:p>
          <a:p>
            <a:pPr marL="0" indent="0">
              <a:buNone/>
            </a:pPr>
            <a:endParaRPr lang="en-CA" sz="200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DE4A5-C911-048C-2BDC-AC0BD1EC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7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nt">
            <a:extLst>
              <a:ext uri="{FF2B5EF4-FFF2-40B4-BE49-F238E27FC236}">
                <a16:creationId xmlns:a16="http://schemas.microsoft.com/office/drawing/2014/main" id="{3B1FBD85-8991-2A31-6956-1A07186D5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13367" y="-2"/>
            <a:ext cx="1078633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52BC7B-4F7B-6E34-71DB-D06EFE32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56" y="0"/>
            <a:ext cx="11423904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F97F52-C578-5AB2-B699-50008FCB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680" y="0"/>
            <a:ext cx="11427028" cy="2284810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E7B94-D089-B4E6-C98B-305EBEFF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429490"/>
            <a:ext cx="9589765" cy="1432273"/>
          </a:xfrm>
        </p:spPr>
        <p:txBody>
          <a:bodyPr>
            <a:normAutofit/>
          </a:bodyPr>
          <a:lstStyle/>
          <a:p>
            <a:r>
              <a:rPr lang="en-CA" sz="2800" b="1">
                <a:ea typeface="Calibri Light"/>
                <a:cs typeface="Calibri Light"/>
              </a:rPr>
              <a:t>Phase 2:</a:t>
            </a:r>
            <a:r>
              <a:rPr lang="en-CA" sz="2800">
                <a:ea typeface="Calibri Light"/>
                <a:cs typeface="Calibri Light"/>
              </a:rPr>
              <a:t> </a:t>
            </a:r>
            <a:r>
              <a:rPr lang="en-CA" sz="2800">
                <a:latin typeface="Calibri"/>
                <a:ea typeface="Calibri"/>
                <a:cs typeface="Calibri"/>
              </a:rPr>
              <a:t>Tasks &amp; Role of each member</a:t>
            </a:r>
            <a:endParaRPr lang="en-CA" sz="28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A1C0-5D6A-422C-411F-8D30E6A3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493" y="2444185"/>
            <a:ext cx="8889309" cy="41546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CA" sz="2000" dirty="0">
                <a:ea typeface="Calibri"/>
                <a:cs typeface="Calibri"/>
              </a:rPr>
              <a:t>Vinh: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Implement DHT11 to app to capture temperature &amp; humidity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Implement Motor code to app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Implement </a:t>
            </a:r>
            <a:r>
              <a:rPr lang="en-CA" sz="2000" i="1" dirty="0" err="1">
                <a:ea typeface="Calibri"/>
                <a:cs typeface="Calibri"/>
              </a:rPr>
              <a:t>get_data</a:t>
            </a:r>
            <a:r>
              <a:rPr lang="en-CA" sz="2000" i="1" dirty="0">
                <a:ea typeface="Calibri"/>
                <a:cs typeface="Calibri"/>
              </a:rPr>
              <a:t>()</a:t>
            </a:r>
            <a:r>
              <a:rPr lang="en-CA" sz="2000" dirty="0">
                <a:ea typeface="Calibri"/>
                <a:cs typeface="Calibri"/>
              </a:rPr>
              <a:t> in </a:t>
            </a:r>
            <a:r>
              <a:rPr lang="en-CA" sz="2000" b="1" dirty="0">
                <a:ea typeface="Calibri"/>
                <a:cs typeface="Calibri"/>
              </a:rPr>
              <a:t>Python</a:t>
            </a:r>
            <a:r>
              <a:rPr lang="en-CA" sz="2000" dirty="0">
                <a:ea typeface="Calibri"/>
                <a:cs typeface="Calibri"/>
              </a:rPr>
              <a:t> to give/return data in JSON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From </a:t>
            </a:r>
            <a:r>
              <a:rPr lang="en-CA" sz="2000" b="1" dirty="0">
                <a:ea typeface="Calibri"/>
                <a:cs typeface="Calibri"/>
              </a:rPr>
              <a:t>JavaScript</a:t>
            </a:r>
            <a:r>
              <a:rPr lang="en-CA" sz="2000" dirty="0">
                <a:ea typeface="Calibri"/>
                <a:cs typeface="Calibri"/>
              </a:rPr>
              <a:t>, request </a:t>
            </a:r>
            <a:r>
              <a:rPr lang="en-CA" sz="2000" i="1" dirty="0" err="1">
                <a:ea typeface="Calibri"/>
                <a:cs typeface="Calibri"/>
              </a:rPr>
              <a:t>get_data</a:t>
            </a:r>
            <a:r>
              <a:rPr lang="en-CA" sz="2000" i="1" dirty="0">
                <a:ea typeface="Calibri"/>
                <a:cs typeface="Calibri"/>
              </a:rPr>
              <a:t>()</a:t>
            </a:r>
            <a:r>
              <a:rPr lang="en-CA" sz="2000" dirty="0">
                <a:ea typeface="Calibri"/>
                <a:cs typeface="Calibri"/>
              </a:rPr>
              <a:t> to </a:t>
            </a:r>
            <a:r>
              <a:rPr lang="en-CA" sz="2000" b="1" dirty="0">
                <a:ea typeface="Calibri"/>
                <a:cs typeface="Calibri"/>
              </a:rPr>
              <a:t>Python </a:t>
            </a:r>
            <a:r>
              <a:rPr lang="en-CA" sz="2000" dirty="0">
                <a:ea typeface="Calibri"/>
                <a:cs typeface="Calibri"/>
              </a:rPr>
              <a:t>every second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Update dashboard with new data gotten from </a:t>
            </a:r>
            <a:r>
              <a:rPr lang="en-CA" sz="2000" b="1" dirty="0">
                <a:ea typeface="Calibri"/>
                <a:cs typeface="Calibri"/>
              </a:rPr>
              <a:t>Python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From </a:t>
            </a:r>
            <a:r>
              <a:rPr lang="en-CA" sz="2000" b="1" dirty="0">
                <a:ea typeface="Calibri"/>
                <a:cs typeface="Calibri"/>
              </a:rPr>
              <a:t>JavaScript</a:t>
            </a:r>
            <a:r>
              <a:rPr lang="en-CA" sz="2000" dirty="0">
                <a:ea typeface="Calibri"/>
                <a:cs typeface="Calibri"/>
              </a:rPr>
              <a:t>, check temperature and toggle fan/motor if exceed </a:t>
            </a:r>
            <a:r>
              <a:rPr lang="en-CA" sz="2000" b="1" dirty="0">
                <a:ea typeface="Calibri"/>
                <a:cs typeface="Calibri"/>
              </a:rPr>
              <a:t>24C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Add animation (CSS) to fans + lightbulbs + temperature &amp; humidity indicator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Mailing</a:t>
            </a:r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Read mail from inbox and turn on the fan accordingly based on the response of the user ("yes")</a:t>
            </a:r>
            <a:endParaRPr lang="en-CA" dirty="0"/>
          </a:p>
          <a:p>
            <a:pPr marL="342900" indent="-342900"/>
            <a:r>
              <a:rPr lang="en-CA" sz="2000" dirty="0">
                <a:ea typeface="Calibri"/>
                <a:cs typeface="Calibri"/>
              </a:rPr>
              <a:t>Debugging</a:t>
            </a:r>
          </a:p>
          <a:p>
            <a:endParaRPr lang="en-CA" sz="2000" dirty="0">
              <a:ea typeface="Calibri"/>
              <a:cs typeface="Calibri"/>
            </a:endParaRPr>
          </a:p>
          <a:p>
            <a:endParaRPr lang="en-CA" sz="2000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E1B24-49DE-0BB8-C651-B012E9FF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7AE7-E80E-49D7-817D-461888E29E51}" type="slidenum">
              <a:rPr lang="en-CA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1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Microsoft Office PowerPoint</Application>
  <PresentationFormat>Widescreen</PresentationFormat>
  <Paragraphs>177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IoT Final Project Presentation</vt:lpstr>
      <vt:lpstr>Agenda</vt:lpstr>
      <vt:lpstr>Project Introduction</vt:lpstr>
      <vt:lpstr>Our Dashboard</vt:lpstr>
      <vt:lpstr>Wiring</vt:lpstr>
      <vt:lpstr>Phase 1: Tasks &amp; Role of each member</vt:lpstr>
      <vt:lpstr>Phase 1: Materials</vt:lpstr>
      <vt:lpstr>Phase 1: Libraries</vt:lpstr>
      <vt:lpstr>Phase 2: Tasks &amp; Role of each member</vt:lpstr>
      <vt:lpstr>Phase 2: Tasks &amp; Role of each member</vt:lpstr>
      <vt:lpstr>Phase 2: Tasks &amp; Role of each member (cont.)</vt:lpstr>
      <vt:lpstr>Phase 2: Materials</vt:lpstr>
      <vt:lpstr>Phase 2: Libraries</vt:lpstr>
      <vt:lpstr>Phase 3: Tasks &amp; Role of each member</vt:lpstr>
      <vt:lpstr>Phase 3: Tasks &amp; Role of each member (cont.)</vt:lpstr>
      <vt:lpstr>Phase 3: Materials</vt:lpstr>
      <vt:lpstr>Phase 3: Libraries</vt:lpstr>
      <vt:lpstr>Phase 4: Tasks &amp; Role of each member</vt:lpstr>
      <vt:lpstr>Phase 4: Tasks &amp; Role of each member (cont.)</vt:lpstr>
      <vt:lpstr>Phase 4: Tasks &amp; Role of each member (cont.)</vt:lpstr>
      <vt:lpstr>Phase 4: Materials</vt:lpstr>
      <vt:lpstr>Phase 4: Libraries</vt:lpstr>
      <vt:lpstr>Challenges and achievements</vt:lpstr>
      <vt:lpstr>Conclusion and improvements</vt:lpstr>
      <vt:lpstr>Thank you for listening 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Djamankulov Alihan Mai Quang Vinh</dc:title>
  <dc:creator>Alihan Djamankulov</dc:creator>
  <cp:lastModifiedBy>Vinh Mai</cp:lastModifiedBy>
  <cp:revision>141</cp:revision>
  <dcterms:created xsi:type="dcterms:W3CDTF">2023-12-04T15:31:29Z</dcterms:created>
  <dcterms:modified xsi:type="dcterms:W3CDTF">2024-12-12T09:41:46Z</dcterms:modified>
</cp:coreProperties>
</file>